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FF6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7" d="100"/>
          <a:sy n="67" d="100"/>
        </p:scale>
        <p:origin x="-102" y="-15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E8E14E-2EC0-4AF7-B995-19DEA451D4C2}" type="datetimeFigureOut">
              <a:rPr lang="en-US" smtClean="0"/>
              <a:t>4/3/2011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00BAC9-CA1E-409C-A2F2-BE6462D0BBB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E8E14E-2EC0-4AF7-B995-19DEA451D4C2}" type="datetimeFigureOut">
              <a:rPr lang="en-US" smtClean="0"/>
              <a:t>4/3/2011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00BAC9-CA1E-409C-A2F2-BE6462D0BBB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E8E14E-2EC0-4AF7-B995-19DEA451D4C2}" type="datetimeFigureOut">
              <a:rPr lang="en-US" smtClean="0"/>
              <a:t>4/3/2011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00BAC9-CA1E-409C-A2F2-BE6462D0BBB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E8E14E-2EC0-4AF7-B995-19DEA451D4C2}" type="datetimeFigureOut">
              <a:rPr lang="en-US" smtClean="0"/>
              <a:t>4/3/2011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00BAC9-CA1E-409C-A2F2-BE6462D0BBB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E8E14E-2EC0-4AF7-B995-19DEA451D4C2}" type="datetimeFigureOut">
              <a:rPr lang="en-US" smtClean="0"/>
              <a:t>4/3/2011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00BAC9-CA1E-409C-A2F2-BE6462D0BBB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E8E14E-2EC0-4AF7-B995-19DEA451D4C2}" type="datetimeFigureOut">
              <a:rPr lang="en-US" smtClean="0"/>
              <a:t>4/3/2011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00BAC9-CA1E-409C-A2F2-BE6462D0BBB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E8E14E-2EC0-4AF7-B995-19DEA451D4C2}" type="datetimeFigureOut">
              <a:rPr lang="en-US" smtClean="0"/>
              <a:t>4/3/2011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00BAC9-CA1E-409C-A2F2-BE6462D0BBB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E8E14E-2EC0-4AF7-B995-19DEA451D4C2}" type="datetimeFigureOut">
              <a:rPr lang="en-US" smtClean="0"/>
              <a:t>4/3/2011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00BAC9-CA1E-409C-A2F2-BE6462D0BBB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E8E14E-2EC0-4AF7-B995-19DEA451D4C2}" type="datetimeFigureOut">
              <a:rPr lang="en-US" smtClean="0"/>
              <a:t>4/3/2011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00BAC9-CA1E-409C-A2F2-BE6462D0BBB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E8E14E-2EC0-4AF7-B995-19DEA451D4C2}" type="datetimeFigureOut">
              <a:rPr lang="en-US" smtClean="0"/>
              <a:t>4/3/2011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00BAC9-CA1E-409C-A2F2-BE6462D0BBB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E8E14E-2EC0-4AF7-B995-19DEA451D4C2}" type="datetimeFigureOut">
              <a:rPr lang="en-US" smtClean="0"/>
              <a:t>4/3/2011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00BAC9-CA1E-409C-A2F2-BE6462D0BBB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t="-49000" b="-4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E8E14E-2EC0-4AF7-B995-19DEA451D4C2}" type="datetimeFigureOut">
              <a:rPr lang="en-US" smtClean="0"/>
              <a:t>4/3/2011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00BAC9-CA1E-409C-A2F2-BE6462D0BBB3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25000" b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C:\Documents and Settings\user\Local Settings\Temporary Internet Files\Content.IE5\P2HF8LAT\MP900430847[1]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52600" y="0"/>
            <a:ext cx="5486401" cy="6858000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600" y="0"/>
            <a:ext cx="7772400" cy="1470025"/>
          </a:xfrm>
        </p:spPr>
        <p:txBody>
          <a:bodyPr/>
          <a:lstStyle/>
          <a:p>
            <a:r>
              <a:rPr lang="en-US" dirty="0" smtClean="0"/>
              <a:t>Ecosystems and communities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3733800" y="3962400"/>
            <a:ext cx="152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solidFill>
                  <a:srgbClr val="FFFF00"/>
                </a:solidFill>
              </a:rPr>
              <a:t>Ms.TRS</a:t>
            </a:r>
            <a:endParaRPr lang="en-US" sz="36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/>
              <a:t>Energy </a:t>
            </a:r>
            <a:r>
              <a:rPr lang="en-US" b="1" dirty="0"/>
              <a:t>transfers are never 100% efficient</a:t>
            </a:r>
            <a:endParaRPr lang="en-US" dirty="0"/>
          </a:p>
        </p:txBody>
      </p:sp>
      <p:sp>
        <p:nvSpPr>
          <p:cNvPr id="17" name="Rectangle 16"/>
          <p:cNvSpPr/>
          <p:nvPr/>
        </p:nvSpPr>
        <p:spPr>
          <a:xfrm>
            <a:off x="990600" y="1447800"/>
            <a:ext cx="6858000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sz="3600" dirty="0" smtClean="0"/>
              <a:t>The transfer of energy from one </a:t>
            </a:r>
            <a:r>
              <a:rPr lang="en-US" sz="3600" dirty="0" err="1" smtClean="0"/>
              <a:t>trophic</a:t>
            </a:r>
            <a:r>
              <a:rPr lang="en-US" sz="3600" dirty="0" smtClean="0"/>
              <a:t> level to the next is inefficient</a:t>
            </a:r>
          </a:p>
          <a:p>
            <a:pPr>
              <a:buFont typeface="Arial" pitchFamily="34" charset="0"/>
              <a:buChar char="•"/>
            </a:pPr>
            <a:r>
              <a:rPr lang="en-US" sz="3600" dirty="0" smtClean="0"/>
              <a:t>Approx 10-20 % of the energy on one </a:t>
            </a:r>
            <a:r>
              <a:rPr lang="en-US" sz="3600" dirty="0" err="1" smtClean="0"/>
              <a:t>trophic</a:t>
            </a:r>
            <a:r>
              <a:rPr lang="en-US" sz="3600" dirty="0" smtClean="0"/>
              <a:t> level will be assimilated at the next higher </a:t>
            </a:r>
            <a:r>
              <a:rPr lang="en-US" sz="3600" dirty="0" err="1" smtClean="0"/>
              <a:t>trophic</a:t>
            </a:r>
            <a:r>
              <a:rPr lang="en-US" sz="3600" dirty="0" smtClean="0"/>
              <a:t> level</a:t>
            </a:r>
          </a:p>
          <a:p>
            <a:pPr>
              <a:buFont typeface="Arial" pitchFamily="34" charset="0"/>
              <a:buChar char="•"/>
            </a:pPr>
            <a:r>
              <a:rPr lang="en-US" sz="3600" dirty="0" smtClean="0"/>
              <a:t>Energy at </a:t>
            </a:r>
            <a:r>
              <a:rPr lang="en-US" sz="3600" dirty="0" err="1" smtClean="0"/>
              <a:t>trophic</a:t>
            </a:r>
            <a:r>
              <a:rPr lang="en-US" sz="3600" dirty="0" smtClean="0"/>
              <a:t> levels is measured as energy </a:t>
            </a:r>
            <a:r>
              <a:rPr lang="en-US" sz="3600" dirty="0"/>
              <a:t>per unit area per unit time (kJ m</a:t>
            </a:r>
            <a:r>
              <a:rPr lang="en-US" sz="3600" baseline="30000" dirty="0"/>
              <a:t>-2</a:t>
            </a:r>
            <a:r>
              <a:rPr lang="en-US" sz="3600" dirty="0"/>
              <a:t>yr</a:t>
            </a:r>
            <a:r>
              <a:rPr lang="en-US" sz="3600" baseline="30000" dirty="0"/>
              <a:t>-1</a:t>
            </a:r>
            <a:r>
              <a:rPr lang="en-US" sz="3600" dirty="0"/>
              <a:t>).</a:t>
            </a:r>
          </a:p>
          <a:p>
            <a:pPr>
              <a:buFont typeface="Arial" pitchFamily="34" charset="0"/>
              <a:buChar char="•"/>
            </a:pPr>
            <a:endParaRPr lang="en-US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z="4000" smtClean="0"/>
              <a:t>Trophic Pyramids or Energy Pyramids</a:t>
            </a:r>
          </a:p>
        </p:txBody>
      </p:sp>
      <p:sp>
        <p:nvSpPr>
          <p:cNvPr id="11267" name="AutoShape 4"/>
          <p:cNvSpPr>
            <a:spLocks noChangeArrowheads="1"/>
          </p:cNvSpPr>
          <p:nvPr/>
        </p:nvSpPr>
        <p:spPr bwMode="auto">
          <a:xfrm>
            <a:off x="1600200" y="1600200"/>
            <a:ext cx="6096000" cy="4800600"/>
          </a:xfrm>
          <a:prstGeom prst="triangle">
            <a:avLst>
              <a:gd name="adj" fmla="val 50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en-US"/>
          </a:p>
          <a:p>
            <a:pPr algn="ctr"/>
            <a:endParaRPr lang="en-US"/>
          </a:p>
          <a:p>
            <a:pPr algn="ctr"/>
            <a:endParaRPr lang="en-US"/>
          </a:p>
        </p:txBody>
      </p:sp>
      <p:sp>
        <p:nvSpPr>
          <p:cNvPr id="11268" name="Line 5"/>
          <p:cNvSpPr>
            <a:spLocks noChangeShapeType="1"/>
          </p:cNvSpPr>
          <p:nvPr/>
        </p:nvSpPr>
        <p:spPr bwMode="auto">
          <a:xfrm>
            <a:off x="2133600" y="5638800"/>
            <a:ext cx="5029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1269" name="Line 6"/>
          <p:cNvSpPr>
            <a:spLocks noChangeShapeType="1"/>
          </p:cNvSpPr>
          <p:nvPr/>
        </p:nvSpPr>
        <p:spPr bwMode="auto">
          <a:xfrm>
            <a:off x="2667000" y="4724400"/>
            <a:ext cx="3886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1270" name="Line 7"/>
          <p:cNvSpPr>
            <a:spLocks noChangeShapeType="1"/>
          </p:cNvSpPr>
          <p:nvPr/>
        </p:nvSpPr>
        <p:spPr bwMode="auto">
          <a:xfrm>
            <a:off x="3352800" y="3657600"/>
            <a:ext cx="2590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1271" name="Line 8"/>
          <p:cNvSpPr>
            <a:spLocks noChangeShapeType="1"/>
          </p:cNvSpPr>
          <p:nvPr/>
        </p:nvSpPr>
        <p:spPr bwMode="auto">
          <a:xfrm>
            <a:off x="4038600" y="2667000"/>
            <a:ext cx="1219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1272" name="Text Box 9"/>
          <p:cNvSpPr txBox="1">
            <a:spLocks noChangeArrowheads="1"/>
          </p:cNvSpPr>
          <p:nvPr/>
        </p:nvSpPr>
        <p:spPr bwMode="auto">
          <a:xfrm>
            <a:off x="7680325" y="5676900"/>
            <a:ext cx="11874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/>
              <a:t>Producers</a:t>
            </a:r>
          </a:p>
        </p:txBody>
      </p:sp>
      <p:sp>
        <p:nvSpPr>
          <p:cNvPr id="11273" name="Text Box 10"/>
          <p:cNvSpPr txBox="1">
            <a:spLocks noChangeArrowheads="1"/>
          </p:cNvSpPr>
          <p:nvPr/>
        </p:nvSpPr>
        <p:spPr bwMode="auto">
          <a:xfrm>
            <a:off x="7299325" y="4762500"/>
            <a:ext cx="12001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 dirty="0"/>
              <a:t>Primary</a:t>
            </a:r>
          </a:p>
          <a:p>
            <a:r>
              <a:rPr lang="en-US" b="1" dirty="0"/>
              <a:t>Consumer</a:t>
            </a:r>
          </a:p>
        </p:txBody>
      </p:sp>
      <p:sp>
        <p:nvSpPr>
          <p:cNvPr id="11274" name="Text Box 11"/>
          <p:cNvSpPr txBox="1">
            <a:spLocks noChangeArrowheads="1"/>
          </p:cNvSpPr>
          <p:nvPr/>
        </p:nvSpPr>
        <p:spPr bwMode="auto">
          <a:xfrm>
            <a:off x="6613525" y="3771900"/>
            <a:ext cx="12128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 dirty="0"/>
              <a:t>Secondary</a:t>
            </a:r>
          </a:p>
          <a:p>
            <a:r>
              <a:rPr lang="en-US" b="1" dirty="0"/>
              <a:t>Consumer</a:t>
            </a:r>
          </a:p>
        </p:txBody>
      </p:sp>
      <p:sp>
        <p:nvSpPr>
          <p:cNvPr id="11275" name="Text Box 12"/>
          <p:cNvSpPr txBox="1">
            <a:spLocks noChangeArrowheads="1"/>
          </p:cNvSpPr>
          <p:nvPr/>
        </p:nvSpPr>
        <p:spPr bwMode="auto">
          <a:xfrm>
            <a:off x="6003925" y="2705100"/>
            <a:ext cx="12001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/>
              <a:t>Tertiary</a:t>
            </a:r>
          </a:p>
          <a:p>
            <a:r>
              <a:rPr lang="en-US" b="1"/>
              <a:t>Consumer</a:t>
            </a:r>
          </a:p>
        </p:txBody>
      </p:sp>
      <p:sp>
        <p:nvSpPr>
          <p:cNvPr id="11276" name="Text Box 13"/>
          <p:cNvSpPr txBox="1">
            <a:spLocks noChangeArrowheads="1"/>
          </p:cNvSpPr>
          <p:nvPr/>
        </p:nvSpPr>
        <p:spPr bwMode="auto">
          <a:xfrm>
            <a:off x="5410200" y="1676400"/>
            <a:ext cx="13398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/>
              <a:t>Quaternary</a:t>
            </a:r>
          </a:p>
          <a:p>
            <a:r>
              <a:rPr lang="en-US" b="1"/>
              <a:t>Consumer</a:t>
            </a:r>
          </a:p>
        </p:txBody>
      </p:sp>
      <p:sp>
        <p:nvSpPr>
          <p:cNvPr id="11277" name="Text Box 15"/>
          <p:cNvSpPr txBox="1">
            <a:spLocks noChangeArrowheads="1"/>
          </p:cNvSpPr>
          <p:nvPr/>
        </p:nvSpPr>
        <p:spPr bwMode="auto">
          <a:xfrm>
            <a:off x="4191000" y="5715000"/>
            <a:ext cx="8699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/>
              <a:t>Grass  </a:t>
            </a:r>
          </a:p>
        </p:txBody>
      </p:sp>
      <p:sp>
        <p:nvSpPr>
          <p:cNvPr id="11278" name="Text Box 16"/>
          <p:cNvSpPr txBox="1">
            <a:spLocks noChangeArrowheads="1"/>
          </p:cNvSpPr>
          <p:nvPr/>
        </p:nvSpPr>
        <p:spPr bwMode="auto">
          <a:xfrm>
            <a:off x="3844925" y="4914900"/>
            <a:ext cx="1454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b="1"/>
              <a:t>Grasshopper</a:t>
            </a:r>
          </a:p>
        </p:txBody>
      </p:sp>
      <p:sp>
        <p:nvSpPr>
          <p:cNvPr id="11279" name="Text Box 17"/>
          <p:cNvSpPr txBox="1">
            <a:spLocks noChangeArrowheads="1"/>
          </p:cNvSpPr>
          <p:nvPr/>
        </p:nvSpPr>
        <p:spPr bwMode="auto">
          <a:xfrm>
            <a:off x="4191000" y="3962400"/>
            <a:ext cx="6540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/>
              <a:t>Frog</a:t>
            </a:r>
          </a:p>
        </p:txBody>
      </p:sp>
      <p:sp>
        <p:nvSpPr>
          <p:cNvPr id="11280" name="Text Box 19"/>
          <p:cNvSpPr txBox="1">
            <a:spLocks noChangeArrowheads="1"/>
          </p:cNvSpPr>
          <p:nvPr/>
        </p:nvSpPr>
        <p:spPr bwMode="auto">
          <a:xfrm>
            <a:off x="4191000" y="3124200"/>
            <a:ext cx="7810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/>
              <a:t>Snake</a:t>
            </a:r>
          </a:p>
        </p:txBody>
      </p:sp>
      <p:sp>
        <p:nvSpPr>
          <p:cNvPr id="11281" name="Text Box 20"/>
          <p:cNvSpPr txBox="1">
            <a:spLocks noChangeArrowheads="1"/>
          </p:cNvSpPr>
          <p:nvPr/>
        </p:nvSpPr>
        <p:spPr bwMode="auto">
          <a:xfrm>
            <a:off x="4260850" y="2133600"/>
            <a:ext cx="7683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b="1" dirty="0"/>
              <a:t>Hawk</a:t>
            </a:r>
          </a:p>
        </p:txBody>
      </p:sp>
      <p:sp>
        <p:nvSpPr>
          <p:cNvPr id="11282" name="AutoShape 21"/>
          <p:cNvSpPr>
            <a:spLocks noChangeArrowheads="1"/>
          </p:cNvSpPr>
          <p:nvPr/>
        </p:nvSpPr>
        <p:spPr bwMode="auto">
          <a:xfrm>
            <a:off x="1600200" y="5029200"/>
            <a:ext cx="609600" cy="838200"/>
          </a:xfrm>
          <a:custGeom>
            <a:avLst/>
            <a:gdLst>
              <a:gd name="T0" fmla="*/ 426889 w 21600"/>
              <a:gd name="T1" fmla="*/ 0 h 21600"/>
              <a:gd name="T2" fmla="*/ 426889 w 21600"/>
              <a:gd name="T3" fmla="*/ 471798 h 21600"/>
              <a:gd name="T4" fmla="*/ 91355 w 21600"/>
              <a:gd name="T5" fmla="*/ 838200 h 21600"/>
              <a:gd name="T6" fmla="*/ 609600 w 21600"/>
              <a:gd name="T7" fmla="*/ 235899 h 21600"/>
              <a:gd name="T8" fmla="*/ 17694720 60000 65536"/>
              <a:gd name="T9" fmla="*/ 5898240 60000 65536"/>
              <a:gd name="T10" fmla="*/ 5898240 60000 65536"/>
              <a:gd name="T11" fmla="*/ 0 60000 65536"/>
              <a:gd name="T12" fmla="*/ 12427 w 21600"/>
              <a:gd name="T13" fmla="*/ 2912 h 21600"/>
              <a:gd name="T14" fmla="*/ 18227 w 21600"/>
              <a:gd name="T15" fmla="*/ 9246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21600" y="6079"/>
                </a:moveTo>
                <a:lnTo>
                  <a:pt x="15126" y="0"/>
                </a:lnTo>
                <a:lnTo>
                  <a:pt x="15126" y="2912"/>
                </a:lnTo>
                <a:lnTo>
                  <a:pt x="12427" y="2912"/>
                </a:lnTo>
                <a:cubicBezTo>
                  <a:pt x="5564" y="2912"/>
                  <a:pt x="0" y="7052"/>
                  <a:pt x="0" y="12158"/>
                </a:cubicBezTo>
                <a:lnTo>
                  <a:pt x="0" y="21600"/>
                </a:lnTo>
                <a:lnTo>
                  <a:pt x="6474" y="21600"/>
                </a:lnTo>
                <a:lnTo>
                  <a:pt x="6474" y="12158"/>
                </a:lnTo>
                <a:cubicBezTo>
                  <a:pt x="6474" y="10550"/>
                  <a:pt x="9139" y="9246"/>
                  <a:pt x="12427" y="9246"/>
                </a:cubicBezTo>
                <a:lnTo>
                  <a:pt x="15126" y="9246"/>
                </a:lnTo>
                <a:lnTo>
                  <a:pt x="15126" y="12158"/>
                </a:lnTo>
                <a:close/>
              </a:path>
            </a:pathLst>
          </a:cu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1283" name="AutoShape 22"/>
          <p:cNvSpPr>
            <a:spLocks noChangeArrowheads="1"/>
          </p:cNvSpPr>
          <p:nvPr/>
        </p:nvSpPr>
        <p:spPr bwMode="auto">
          <a:xfrm>
            <a:off x="2286000" y="3962400"/>
            <a:ext cx="609600" cy="838200"/>
          </a:xfrm>
          <a:custGeom>
            <a:avLst/>
            <a:gdLst>
              <a:gd name="T0" fmla="*/ 426889 w 21600"/>
              <a:gd name="T1" fmla="*/ 0 h 21600"/>
              <a:gd name="T2" fmla="*/ 426889 w 21600"/>
              <a:gd name="T3" fmla="*/ 471798 h 21600"/>
              <a:gd name="T4" fmla="*/ 91355 w 21600"/>
              <a:gd name="T5" fmla="*/ 838200 h 21600"/>
              <a:gd name="T6" fmla="*/ 609600 w 21600"/>
              <a:gd name="T7" fmla="*/ 235899 h 21600"/>
              <a:gd name="T8" fmla="*/ 17694720 60000 65536"/>
              <a:gd name="T9" fmla="*/ 5898240 60000 65536"/>
              <a:gd name="T10" fmla="*/ 5898240 60000 65536"/>
              <a:gd name="T11" fmla="*/ 0 60000 65536"/>
              <a:gd name="T12" fmla="*/ 12427 w 21600"/>
              <a:gd name="T13" fmla="*/ 2912 h 21600"/>
              <a:gd name="T14" fmla="*/ 18227 w 21600"/>
              <a:gd name="T15" fmla="*/ 9246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21600" y="6079"/>
                </a:moveTo>
                <a:lnTo>
                  <a:pt x="15126" y="0"/>
                </a:lnTo>
                <a:lnTo>
                  <a:pt x="15126" y="2912"/>
                </a:lnTo>
                <a:lnTo>
                  <a:pt x="12427" y="2912"/>
                </a:lnTo>
                <a:cubicBezTo>
                  <a:pt x="5564" y="2912"/>
                  <a:pt x="0" y="7052"/>
                  <a:pt x="0" y="12158"/>
                </a:cubicBezTo>
                <a:lnTo>
                  <a:pt x="0" y="21600"/>
                </a:lnTo>
                <a:lnTo>
                  <a:pt x="6474" y="21600"/>
                </a:lnTo>
                <a:lnTo>
                  <a:pt x="6474" y="12158"/>
                </a:lnTo>
                <a:cubicBezTo>
                  <a:pt x="6474" y="10550"/>
                  <a:pt x="9139" y="9246"/>
                  <a:pt x="12427" y="9246"/>
                </a:cubicBezTo>
                <a:lnTo>
                  <a:pt x="15126" y="9246"/>
                </a:lnTo>
                <a:lnTo>
                  <a:pt x="15126" y="12158"/>
                </a:lnTo>
                <a:close/>
              </a:path>
            </a:pathLst>
          </a:cu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1284" name="AutoShape 23"/>
          <p:cNvSpPr>
            <a:spLocks noChangeArrowheads="1"/>
          </p:cNvSpPr>
          <p:nvPr/>
        </p:nvSpPr>
        <p:spPr bwMode="auto">
          <a:xfrm>
            <a:off x="2971800" y="2895600"/>
            <a:ext cx="609600" cy="838200"/>
          </a:xfrm>
          <a:custGeom>
            <a:avLst/>
            <a:gdLst>
              <a:gd name="T0" fmla="*/ 426889 w 21600"/>
              <a:gd name="T1" fmla="*/ 0 h 21600"/>
              <a:gd name="T2" fmla="*/ 426889 w 21600"/>
              <a:gd name="T3" fmla="*/ 471798 h 21600"/>
              <a:gd name="T4" fmla="*/ 91355 w 21600"/>
              <a:gd name="T5" fmla="*/ 838200 h 21600"/>
              <a:gd name="T6" fmla="*/ 609600 w 21600"/>
              <a:gd name="T7" fmla="*/ 235899 h 21600"/>
              <a:gd name="T8" fmla="*/ 17694720 60000 65536"/>
              <a:gd name="T9" fmla="*/ 5898240 60000 65536"/>
              <a:gd name="T10" fmla="*/ 5898240 60000 65536"/>
              <a:gd name="T11" fmla="*/ 0 60000 65536"/>
              <a:gd name="T12" fmla="*/ 12427 w 21600"/>
              <a:gd name="T13" fmla="*/ 2912 h 21600"/>
              <a:gd name="T14" fmla="*/ 18227 w 21600"/>
              <a:gd name="T15" fmla="*/ 9246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21600" y="6079"/>
                </a:moveTo>
                <a:lnTo>
                  <a:pt x="15126" y="0"/>
                </a:lnTo>
                <a:lnTo>
                  <a:pt x="15126" y="2912"/>
                </a:lnTo>
                <a:lnTo>
                  <a:pt x="12427" y="2912"/>
                </a:lnTo>
                <a:cubicBezTo>
                  <a:pt x="5564" y="2912"/>
                  <a:pt x="0" y="7052"/>
                  <a:pt x="0" y="12158"/>
                </a:cubicBezTo>
                <a:lnTo>
                  <a:pt x="0" y="21600"/>
                </a:lnTo>
                <a:lnTo>
                  <a:pt x="6474" y="21600"/>
                </a:lnTo>
                <a:lnTo>
                  <a:pt x="6474" y="12158"/>
                </a:lnTo>
                <a:cubicBezTo>
                  <a:pt x="6474" y="10550"/>
                  <a:pt x="9139" y="9246"/>
                  <a:pt x="12427" y="9246"/>
                </a:cubicBezTo>
                <a:lnTo>
                  <a:pt x="15126" y="9246"/>
                </a:lnTo>
                <a:lnTo>
                  <a:pt x="15126" y="12158"/>
                </a:lnTo>
                <a:close/>
              </a:path>
            </a:pathLst>
          </a:cu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1285" name="AutoShape 24"/>
          <p:cNvSpPr>
            <a:spLocks noChangeArrowheads="1"/>
          </p:cNvSpPr>
          <p:nvPr/>
        </p:nvSpPr>
        <p:spPr bwMode="auto">
          <a:xfrm>
            <a:off x="3657600" y="1828800"/>
            <a:ext cx="609600" cy="838200"/>
          </a:xfrm>
          <a:custGeom>
            <a:avLst/>
            <a:gdLst>
              <a:gd name="T0" fmla="*/ 426889 w 21600"/>
              <a:gd name="T1" fmla="*/ 0 h 21600"/>
              <a:gd name="T2" fmla="*/ 426889 w 21600"/>
              <a:gd name="T3" fmla="*/ 471798 h 21600"/>
              <a:gd name="T4" fmla="*/ 91355 w 21600"/>
              <a:gd name="T5" fmla="*/ 838200 h 21600"/>
              <a:gd name="T6" fmla="*/ 609600 w 21600"/>
              <a:gd name="T7" fmla="*/ 235899 h 21600"/>
              <a:gd name="T8" fmla="*/ 17694720 60000 65536"/>
              <a:gd name="T9" fmla="*/ 5898240 60000 65536"/>
              <a:gd name="T10" fmla="*/ 5898240 60000 65536"/>
              <a:gd name="T11" fmla="*/ 0 60000 65536"/>
              <a:gd name="T12" fmla="*/ 12427 w 21600"/>
              <a:gd name="T13" fmla="*/ 2912 h 21600"/>
              <a:gd name="T14" fmla="*/ 18227 w 21600"/>
              <a:gd name="T15" fmla="*/ 9246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21600" y="6079"/>
                </a:moveTo>
                <a:lnTo>
                  <a:pt x="15126" y="0"/>
                </a:lnTo>
                <a:lnTo>
                  <a:pt x="15126" y="2912"/>
                </a:lnTo>
                <a:lnTo>
                  <a:pt x="12427" y="2912"/>
                </a:lnTo>
                <a:cubicBezTo>
                  <a:pt x="5564" y="2912"/>
                  <a:pt x="0" y="7052"/>
                  <a:pt x="0" y="12158"/>
                </a:cubicBezTo>
                <a:lnTo>
                  <a:pt x="0" y="21600"/>
                </a:lnTo>
                <a:lnTo>
                  <a:pt x="6474" y="21600"/>
                </a:lnTo>
                <a:lnTo>
                  <a:pt x="6474" y="12158"/>
                </a:lnTo>
                <a:cubicBezTo>
                  <a:pt x="6474" y="10550"/>
                  <a:pt x="9139" y="9246"/>
                  <a:pt x="12427" y="9246"/>
                </a:cubicBezTo>
                <a:lnTo>
                  <a:pt x="15126" y="9246"/>
                </a:lnTo>
                <a:lnTo>
                  <a:pt x="15126" y="12158"/>
                </a:lnTo>
                <a:close/>
              </a:path>
            </a:pathLst>
          </a:cu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1286" name="Text Box 25"/>
          <p:cNvSpPr txBox="1">
            <a:spLocks noChangeArrowheads="1"/>
          </p:cNvSpPr>
          <p:nvPr/>
        </p:nvSpPr>
        <p:spPr bwMode="auto">
          <a:xfrm>
            <a:off x="1574800" y="6491288"/>
            <a:ext cx="60833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b="1"/>
              <a:t>Sunlight:  Only 5% is actually harnessed by photosynthesis! </a:t>
            </a:r>
          </a:p>
        </p:txBody>
      </p:sp>
      <p:sp>
        <p:nvSpPr>
          <p:cNvPr id="11287" name="Text Box 26"/>
          <p:cNvSpPr txBox="1">
            <a:spLocks noChangeArrowheads="1"/>
          </p:cNvSpPr>
          <p:nvPr/>
        </p:nvSpPr>
        <p:spPr bwMode="auto">
          <a:xfrm>
            <a:off x="990600" y="5334000"/>
            <a:ext cx="6921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 b="1"/>
              <a:t>10%</a:t>
            </a:r>
          </a:p>
        </p:txBody>
      </p:sp>
      <p:sp>
        <p:nvSpPr>
          <p:cNvPr id="11288" name="Text Box 27"/>
          <p:cNvSpPr txBox="1">
            <a:spLocks noChangeArrowheads="1"/>
          </p:cNvSpPr>
          <p:nvPr/>
        </p:nvSpPr>
        <p:spPr bwMode="auto">
          <a:xfrm>
            <a:off x="1670050" y="4267200"/>
            <a:ext cx="6921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 b="1"/>
              <a:t>10%</a:t>
            </a:r>
          </a:p>
        </p:txBody>
      </p:sp>
      <p:sp>
        <p:nvSpPr>
          <p:cNvPr id="11289" name="Text Box 28"/>
          <p:cNvSpPr txBox="1">
            <a:spLocks noChangeArrowheads="1"/>
          </p:cNvSpPr>
          <p:nvPr/>
        </p:nvSpPr>
        <p:spPr bwMode="auto">
          <a:xfrm>
            <a:off x="2355850" y="3184525"/>
            <a:ext cx="6921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 b="1"/>
              <a:t>10%</a:t>
            </a:r>
          </a:p>
        </p:txBody>
      </p:sp>
      <p:sp>
        <p:nvSpPr>
          <p:cNvPr id="11290" name="Text Box 29"/>
          <p:cNvSpPr txBox="1">
            <a:spLocks noChangeArrowheads="1"/>
          </p:cNvSpPr>
          <p:nvPr/>
        </p:nvSpPr>
        <p:spPr bwMode="auto">
          <a:xfrm>
            <a:off x="3041650" y="2133600"/>
            <a:ext cx="6921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 b="1"/>
              <a:t>10%</a:t>
            </a:r>
          </a:p>
        </p:txBody>
      </p:sp>
      <p:sp>
        <p:nvSpPr>
          <p:cNvPr id="11291" name="Text Box 30"/>
          <p:cNvSpPr txBox="1">
            <a:spLocks noChangeArrowheads="1"/>
          </p:cNvSpPr>
          <p:nvPr/>
        </p:nvSpPr>
        <p:spPr bwMode="auto">
          <a:xfrm>
            <a:off x="212725" y="5753100"/>
            <a:ext cx="9906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/>
              <a:t>1000 KJ</a:t>
            </a:r>
          </a:p>
        </p:txBody>
      </p:sp>
      <p:sp>
        <p:nvSpPr>
          <p:cNvPr id="11292" name="Text Box 31"/>
          <p:cNvSpPr txBox="1">
            <a:spLocks noChangeArrowheads="1"/>
          </p:cNvSpPr>
          <p:nvPr/>
        </p:nvSpPr>
        <p:spPr bwMode="auto">
          <a:xfrm>
            <a:off x="762000" y="4891088"/>
            <a:ext cx="8763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/>
              <a:t>100 KJ</a:t>
            </a:r>
          </a:p>
        </p:txBody>
      </p:sp>
      <p:sp>
        <p:nvSpPr>
          <p:cNvPr id="11293" name="Text Box 32"/>
          <p:cNvSpPr txBox="1">
            <a:spLocks noChangeArrowheads="1"/>
          </p:cNvSpPr>
          <p:nvPr/>
        </p:nvSpPr>
        <p:spPr bwMode="auto">
          <a:xfrm>
            <a:off x="1066800" y="3976688"/>
            <a:ext cx="7620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/>
              <a:t>10 KJ</a:t>
            </a:r>
          </a:p>
        </p:txBody>
      </p:sp>
      <p:sp>
        <p:nvSpPr>
          <p:cNvPr id="11294" name="Text Box 33"/>
          <p:cNvSpPr txBox="1">
            <a:spLocks noChangeArrowheads="1"/>
          </p:cNvSpPr>
          <p:nvPr/>
        </p:nvSpPr>
        <p:spPr bwMode="auto">
          <a:xfrm>
            <a:off x="1600200" y="2971800"/>
            <a:ext cx="6477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/>
              <a:t>1 KJ</a:t>
            </a:r>
          </a:p>
        </p:txBody>
      </p:sp>
      <p:sp>
        <p:nvSpPr>
          <p:cNvPr id="11295" name="Text Box 34"/>
          <p:cNvSpPr txBox="1">
            <a:spLocks noChangeArrowheads="1"/>
          </p:cNvSpPr>
          <p:nvPr/>
        </p:nvSpPr>
        <p:spPr bwMode="auto">
          <a:xfrm>
            <a:off x="2209800" y="1905000"/>
            <a:ext cx="819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/>
              <a:t>0.1 KJ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http://click4biology.info/c4b/5/images/5.1/energy-matter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524000"/>
            <a:ext cx="9006916" cy="3048000"/>
          </a:xfrm>
          <a:prstGeom prst="rect">
            <a:avLst/>
          </a:prstGeom>
          <a:noFill/>
        </p:spPr>
      </p:pic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1" y="284947"/>
            <a:ext cx="9144000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entury Gothic" pitchFamily="34" charset="0"/>
                <a:ea typeface="Times New Roman" pitchFamily="18" charset="0"/>
                <a:cs typeface="Times New Roman" pitchFamily="18" charset="0"/>
              </a:rPr>
              <a:t>Energy flow is one way</a:t>
            </a: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entury Gothic" pitchFamily="34" charset="0"/>
                <a:ea typeface="Times New Roman" pitchFamily="18" charset="0"/>
                <a:cs typeface="Times New Roman" pitchFamily="18" charset="0"/>
              </a:rPr>
              <a:t> where as the nutrients passed through the food chains are recycled.</a:t>
            </a:r>
            <a:endParaRPr kumimoji="0" lang="en-U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0" y="4495801"/>
            <a:ext cx="91440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 smtClean="0">
                <a:latin typeface="Century Gothic" pitchFamily="34" charset="0"/>
              </a:rPr>
              <a:t>New matter is not </a:t>
            </a:r>
            <a:r>
              <a:rPr lang="en-US" sz="2400" dirty="0" err="1" smtClean="0">
                <a:latin typeface="Century Gothic" pitchFamily="34" charset="0"/>
              </a:rPr>
              <a:t>created.Producers</a:t>
            </a:r>
            <a:r>
              <a:rPr lang="en-US" sz="2400" dirty="0" smtClean="0">
                <a:latin typeface="Century Gothic" pitchFamily="34" charset="0"/>
              </a:rPr>
              <a:t> (</a:t>
            </a:r>
            <a:r>
              <a:rPr lang="en-US" sz="2400" dirty="0" err="1" smtClean="0">
                <a:latin typeface="Century Gothic" pitchFamily="34" charset="0"/>
              </a:rPr>
              <a:t>autotrophs</a:t>
            </a:r>
            <a:r>
              <a:rPr lang="en-US" sz="2400" dirty="0" smtClean="0">
                <a:latin typeface="Century Gothic" pitchFamily="34" charset="0"/>
              </a:rPr>
              <a:t>) take inorganic molecules like carbon dioxide, water and nitrates and convert them to organic compounds. Consumers feed at different </a:t>
            </a:r>
            <a:r>
              <a:rPr lang="en-US" sz="2400" dirty="0" err="1" smtClean="0">
                <a:latin typeface="Century Gothic" pitchFamily="34" charset="0"/>
              </a:rPr>
              <a:t>trophic</a:t>
            </a:r>
            <a:r>
              <a:rPr lang="en-US" sz="2400" dirty="0" smtClean="0">
                <a:latin typeface="Century Gothic" pitchFamily="34" charset="0"/>
              </a:rPr>
              <a:t> levels taking in organic matter and using it for their own growth. The activity of decomposers return these materials to the environment.</a:t>
            </a:r>
            <a:endParaRPr lang="en-US" sz="2400" dirty="0">
              <a:latin typeface="Century Gothic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5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1652" y="36005"/>
            <a:ext cx="9062348" cy="6821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3" name="Rectangle 3"/>
          <p:cNvSpPr>
            <a:spLocks noChangeArrowheads="1"/>
          </p:cNvSpPr>
          <p:nvPr/>
        </p:nvSpPr>
        <p:spPr bwMode="auto">
          <a:xfrm>
            <a:off x="0" y="0"/>
            <a:ext cx="9144000" cy="5493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</a:rPr>
              <a:t>Saprotrophic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</a:rPr>
              <a:t> bacteria and fungi recycle the nutrient (organic molecules) of dead organisms.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</a:rPr>
              <a:t> 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</a:rPr>
              <a:t>Decomposition is a biological process begins with the secretion of extra-cellular digestive enzymes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</a:rPr>
              <a:t>These enzymes are produced by the saprophytic bacteria and fungi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</a:rPr>
              <a:t>They secrete the enzymes onto the dead organism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</a:rPr>
              <a:t>The enzymes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</a:rPr>
              <a:t>hydrolyse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</a:rPr>
              <a:t> the biological molecules of which the dead organism is composed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</a:rPr>
              <a:t>The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</a:rPr>
              <a:t>hydrolysed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</a:rPr>
              <a:t> molecules are soluble and will then be absorbed by the fungi or the bacteria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</a:rPr>
              <a:t>Organic molecules are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</a:rPr>
              <a:t>oxidised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</a:rPr>
              <a:t> to release carbon dioxide back to the atmosphere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</a:rPr>
              <a:t>Organic molecule are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</a:rPr>
              <a:t>oxidised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</a:rPr>
              <a:t> to release nitrogen in form of nitrate, nitrite and ammonium.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</a:rPr>
              <a:t>The oxidation of these organic compounds produces energy for the saprophyte but returns the various forms of matter to the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</a:rPr>
              <a:t>abiotic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</a:rPr>
              <a:t> environment.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1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</a:endParaRPr>
          </a:p>
        </p:txBody>
      </p:sp>
      <p:pic>
        <p:nvPicPr>
          <p:cNvPr id="25604" name="Picture 4" descr="http://click4biology.info/c4b/5/images/5.1/saprotrophic_fungi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5575" y="-32321500"/>
            <a:ext cx="2590800" cy="16859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14400"/>
          </a:xfrm>
        </p:spPr>
        <p:txBody>
          <a:bodyPr>
            <a:normAutofit/>
          </a:bodyPr>
          <a:lstStyle/>
          <a:p>
            <a:r>
              <a:rPr lang="en-US" dirty="0" smtClean="0"/>
              <a:t>Organisation of life on Earth</a:t>
            </a:r>
            <a:endParaRPr lang="en-US" dirty="0"/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>
          <a:xfrm>
            <a:off x="0" y="838200"/>
            <a:ext cx="9144000" cy="6019800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entury Gothic" pitchFamily="34" charset="0"/>
              </a:rPr>
              <a:t>Single specific organism of a species. </a:t>
            </a:r>
            <a:r>
              <a:rPr kumimoji="0" lang="en-US" sz="2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entury Gothic" pitchFamily="34" charset="0"/>
              </a:rPr>
              <a:t>Eg</a:t>
            </a: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entury Gothic" pitchFamily="34" charset="0"/>
              </a:rPr>
              <a:t>: Rabbit (</a:t>
            </a:r>
            <a:r>
              <a:rPr kumimoji="0" lang="en-US" sz="24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entury Gothic" pitchFamily="34" charset="0"/>
              </a:rPr>
              <a:t> A </a:t>
            </a:r>
            <a:r>
              <a:rPr kumimoji="0" lang="en-US" sz="2400" b="1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entury Gothic" pitchFamily="34" charset="0"/>
              </a:rPr>
              <a:t>species</a:t>
            </a:r>
            <a:r>
              <a:rPr kumimoji="0" lang="en-US" sz="24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entury Gothic" pitchFamily="34" charset="0"/>
              </a:rPr>
              <a:t> </a:t>
            </a:r>
            <a:r>
              <a:rPr lang="en-US" sz="2400" dirty="0" smtClean="0">
                <a:latin typeface="Century Gothic" pitchFamily="34" charset="0"/>
              </a:rPr>
              <a:t>is a group of similar organisms that can interbreed to produce fertile offspring)</a:t>
            </a:r>
          </a:p>
          <a:p>
            <a:pPr marL="342900" marR="0" lvl="0" indent="-342900" algn="l" defTabSz="914400" rtl="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entury Gothic" pitchFamily="34" charset="0"/>
              </a:rPr>
              <a:t>Population</a:t>
            </a: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entury Gothic" pitchFamily="34" charset="0"/>
              </a:rPr>
              <a:t>: a group of organisms of the same species in a given area at a given time. </a:t>
            </a:r>
            <a:r>
              <a:rPr kumimoji="0" lang="en-US" sz="2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entury Gothic" pitchFamily="34" charset="0"/>
              </a:rPr>
              <a:t>Eg</a:t>
            </a: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entury Gothic" pitchFamily="34" charset="0"/>
              </a:rPr>
              <a:t>: A group of rabbits in a grassland</a:t>
            </a:r>
          </a:p>
          <a:p>
            <a:pPr marL="342900" marR="0" lvl="0" indent="-342900" algn="l" defTabSz="914400" rtl="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entury Gothic" pitchFamily="34" charset="0"/>
              </a:rPr>
              <a:t>  (</a:t>
            </a:r>
            <a:r>
              <a:rPr kumimoji="0" 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entury Gothic" pitchFamily="34" charset="0"/>
              </a:rPr>
              <a:t>Habitat</a:t>
            </a: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entury Gothic" pitchFamily="34" charset="0"/>
              </a:rPr>
              <a:t>: the physical area in which an organism of a certain species can be usually found.)</a:t>
            </a:r>
          </a:p>
          <a:p>
            <a:pPr marL="342900" marR="0" lvl="0" indent="-342900" algn="l" defTabSz="914400" rtl="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entury Gothic" pitchFamily="34" charset="0"/>
              </a:rPr>
              <a:t>Community</a:t>
            </a: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entury Gothic" pitchFamily="34" charset="0"/>
              </a:rPr>
              <a:t>: a group of different populations of different types of organism in a given area at a given time. </a:t>
            </a:r>
            <a:r>
              <a:rPr kumimoji="0" lang="en-US" sz="2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entury Gothic" pitchFamily="34" charset="0"/>
              </a:rPr>
              <a:t>Eg</a:t>
            </a: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entury Gothic" pitchFamily="34" charset="0"/>
              </a:rPr>
              <a:t>: The group of rabbits living with the deer, ants and mosquitoes in the grass land.</a:t>
            </a:r>
          </a:p>
          <a:p>
            <a:pPr marL="342900" marR="0" lvl="0" indent="-342900" algn="l" defTabSz="914400" rtl="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entury Gothic" pitchFamily="34" charset="0"/>
              </a:rPr>
              <a:t>Ecosystem</a:t>
            </a: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entury Gothic" pitchFamily="34" charset="0"/>
              </a:rPr>
              <a:t>:  Community of organisms and their interaction with the </a:t>
            </a:r>
            <a:r>
              <a:rPr kumimoji="0" lang="en-US" sz="2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entury Gothic" pitchFamily="34" charset="0"/>
              </a:rPr>
              <a:t>abiotic</a:t>
            </a: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entury Gothic" pitchFamily="34" charset="0"/>
              </a:rPr>
              <a:t> factors of the environment. </a:t>
            </a:r>
            <a:r>
              <a:rPr kumimoji="0" lang="en-US" sz="2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entury Gothic" pitchFamily="34" charset="0"/>
              </a:rPr>
              <a:t>Eg</a:t>
            </a: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entury Gothic" pitchFamily="34" charset="0"/>
              </a:rPr>
              <a:t>: animals and plants in the grass land along  with air, water, soil and light .</a:t>
            </a:r>
          </a:p>
          <a:p>
            <a:pPr marL="342900" marR="0" lvl="0" indent="-342900" algn="l" defTabSz="914400" rtl="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entury Gothic" pitchFamily="34" charset="0"/>
              </a:rPr>
              <a:t>Biome:  A large geographical area with characteristic climate, landforms, plants, and animals.</a:t>
            </a:r>
          </a:p>
          <a:p>
            <a:pPr marL="342900" marR="0" lvl="0" indent="-342900" algn="l" defTabSz="914400" rtl="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entury Gothic" pitchFamily="34" charset="0"/>
              </a:rPr>
              <a:t>Biosphere: Total of all areas on Earth where life can be found.  It extends into the atmosphere, the bottom of the ocean, and thousands of feet below the Earth’s surface.</a:t>
            </a:r>
          </a:p>
          <a:p>
            <a:pPr marL="342900" marR="0" lvl="0" indent="-342900" algn="l" defTabSz="914400" rtl="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0" y="247978"/>
            <a:ext cx="9144000" cy="65556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8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entury Gothic" pitchFamily="34" charset="0"/>
                <a:ea typeface="Times New Roman" pitchFamily="18" charset="0"/>
                <a:cs typeface="Times New Roman" pitchFamily="18" charset="0"/>
              </a:rPr>
              <a:t>Autotroph</a:t>
            </a: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entury Gothic" pitchFamily="34" charset="0"/>
                <a:ea typeface="Times New Roman" pitchFamily="18" charset="0"/>
                <a:cs typeface="Times New Roman" pitchFamily="18" charset="0"/>
              </a:rPr>
              <a:t>: </a:t>
            </a: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entury Gothic" pitchFamily="34" charset="0"/>
                <a:ea typeface="Times New Roman" pitchFamily="18" charset="0"/>
                <a:cs typeface="Times New Roman" pitchFamily="18" charset="0"/>
              </a:rPr>
              <a:t>An organism that </a:t>
            </a:r>
            <a:r>
              <a:rPr kumimoji="0" lang="en-US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entury Gothic" pitchFamily="34" charset="0"/>
                <a:ea typeface="Times New Roman" pitchFamily="18" charset="0"/>
                <a:cs typeface="Times New Roman" pitchFamily="18" charset="0"/>
              </a:rPr>
              <a:t>synthesises</a:t>
            </a: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entury Gothic" pitchFamily="34" charset="0"/>
                <a:ea typeface="Times New Roman" pitchFamily="18" charset="0"/>
                <a:cs typeface="Times New Roman" pitchFamily="18" charset="0"/>
              </a:rPr>
              <a:t> its organic molecules from simple inorganic molecules. </a:t>
            </a:r>
            <a:r>
              <a:rPr kumimoji="0" lang="en-US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entury Gothic" pitchFamily="34" charset="0"/>
                <a:ea typeface="Times New Roman" pitchFamily="18" charset="0"/>
                <a:cs typeface="Times New Roman" pitchFamily="18" charset="0"/>
              </a:rPr>
              <a:t>Eg</a:t>
            </a: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entury Gothic" pitchFamily="34" charset="0"/>
                <a:ea typeface="Times New Roman" pitchFamily="18" charset="0"/>
                <a:cs typeface="Times New Roman" pitchFamily="18" charset="0"/>
              </a:rPr>
              <a:t>. Grass</a:t>
            </a:r>
            <a:endParaRPr kumimoji="0" lang="en-U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entury Gothic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8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entury Gothic" pitchFamily="34" charset="0"/>
                <a:ea typeface="Times New Roman" pitchFamily="18" charset="0"/>
                <a:cs typeface="Times New Roman" pitchFamily="18" charset="0"/>
              </a:rPr>
              <a:t>Heterotroph</a:t>
            </a: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entury Gothic" pitchFamily="34" charset="0"/>
                <a:ea typeface="Times New Roman" pitchFamily="18" charset="0"/>
                <a:cs typeface="Times New Roman" pitchFamily="18" charset="0"/>
              </a:rPr>
              <a:t>: </a:t>
            </a: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entury Gothic" pitchFamily="34" charset="0"/>
                <a:ea typeface="Times New Roman" pitchFamily="18" charset="0"/>
                <a:cs typeface="Times New Roman" pitchFamily="18" charset="0"/>
              </a:rPr>
              <a:t>An organism that obtains its organic molecules from other, simpler organisms. </a:t>
            </a:r>
            <a:r>
              <a:rPr kumimoji="0" lang="en-US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entury Gothic" pitchFamily="34" charset="0"/>
                <a:ea typeface="Times New Roman" pitchFamily="18" charset="0"/>
                <a:cs typeface="Times New Roman" pitchFamily="18" charset="0"/>
              </a:rPr>
              <a:t>Eg</a:t>
            </a: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entury Gothic" pitchFamily="34" charset="0"/>
                <a:ea typeface="Times New Roman" pitchFamily="18" charset="0"/>
                <a:cs typeface="Times New Roman" pitchFamily="18" charset="0"/>
              </a:rPr>
              <a:t>. A wolf, hawk, human, shark etc.</a:t>
            </a:r>
            <a:endParaRPr kumimoji="0" lang="en-U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entury Gothic" pitchFamily="34" charset="0"/>
                <a:ea typeface="Times New Roman" pitchFamily="18" charset="0"/>
                <a:cs typeface="Times New Roman" pitchFamily="18" charset="0"/>
              </a:rPr>
              <a:t>Consumer: </a:t>
            </a: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entury Gothic" pitchFamily="34" charset="0"/>
                <a:ea typeface="Times New Roman" pitchFamily="18" charset="0"/>
                <a:cs typeface="Times New Roman" pitchFamily="18" charset="0"/>
              </a:rPr>
              <a:t>An organism which ingests other organic matter which is living or recently dead.  </a:t>
            </a:r>
            <a:r>
              <a:rPr kumimoji="0" lang="en-US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entury Gothic" pitchFamily="34" charset="0"/>
                <a:ea typeface="Times New Roman" pitchFamily="18" charset="0"/>
                <a:cs typeface="Times New Roman" pitchFamily="18" charset="0"/>
              </a:rPr>
              <a:t>Eg</a:t>
            </a: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entury Gothic" pitchFamily="34" charset="0"/>
                <a:ea typeface="Times New Roman" pitchFamily="18" charset="0"/>
                <a:cs typeface="Times New Roman" pitchFamily="18" charset="0"/>
              </a:rPr>
              <a:t>. A wolf, hawk, human, shark etc.</a:t>
            </a:r>
            <a:endParaRPr kumimoji="0" lang="en-U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8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entury Gothic" pitchFamily="34" charset="0"/>
                <a:ea typeface="Times New Roman" pitchFamily="18" charset="0"/>
                <a:cs typeface="Times New Roman" pitchFamily="18" charset="0"/>
              </a:rPr>
              <a:t>Detrivore</a:t>
            </a: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entury Gothic" pitchFamily="34" charset="0"/>
                <a:ea typeface="Times New Roman" pitchFamily="18" charset="0"/>
                <a:cs typeface="Times New Roman" pitchFamily="18" charset="0"/>
              </a:rPr>
              <a:t>: </a:t>
            </a: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entury Gothic" pitchFamily="34" charset="0"/>
                <a:ea typeface="Times New Roman" pitchFamily="18" charset="0"/>
                <a:cs typeface="Times New Roman" pitchFamily="18" charset="0"/>
              </a:rPr>
              <a:t>An organism that ingests non-living matter. </a:t>
            </a:r>
            <a:r>
              <a:rPr kumimoji="0" lang="en-US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entury Gothic" pitchFamily="34" charset="0"/>
                <a:ea typeface="Times New Roman" pitchFamily="18" charset="0"/>
                <a:cs typeface="Times New Roman" pitchFamily="18" charset="0"/>
              </a:rPr>
              <a:t>Eg</a:t>
            </a: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entury Gothic" pitchFamily="34" charset="0"/>
                <a:ea typeface="Times New Roman" pitchFamily="18" charset="0"/>
                <a:cs typeface="Times New Roman" pitchFamily="18" charset="0"/>
              </a:rPr>
              <a:t>. Snails, crabs, worms, maggots etc.</a:t>
            </a:r>
            <a:endParaRPr kumimoji="0" lang="en-U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8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entury Gothic" pitchFamily="34" charset="0"/>
                <a:ea typeface="Times New Roman" pitchFamily="18" charset="0"/>
                <a:cs typeface="Times New Roman" pitchFamily="18" charset="0"/>
              </a:rPr>
              <a:t>Saprotroph</a:t>
            </a: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entury Gothic" pitchFamily="34" charset="0"/>
                <a:ea typeface="Times New Roman" pitchFamily="18" charset="0"/>
                <a:cs typeface="Times New Roman" pitchFamily="18" charset="0"/>
              </a:rPr>
              <a:t>: </a:t>
            </a: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entury Gothic" pitchFamily="34" charset="0"/>
                <a:ea typeface="Times New Roman" pitchFamily="18" charset="0"/>
                <a:cs typeface="Times New Roman" pitchFamily="18" charset="0"/>
              </a:rPr>
              <a:t>An organism which lives on or in non-living organic matter, secreting digestive enzymes into it and absorbing the products of digestion. Example: Mushrooms</a:t>
            </a:r>
            <a:endParaRPr kumimoji="0" lang="en-U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600" y="0"/>
            <a:ext cx="7772400" cy="1470025"/>
          </a:xfrm>
        </p:spPr>
        <p:txBody>
          <a:bodyPr/>
          <a:lstStyle/>
          <a:p>
            <a:r>
              <a:rPr lang="en-US" b="1" dirty="0"/>
              <a:t>What is a food chain?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pic>
        <p:nvPicPr>
          <p:cNvPr id="16386" name="Picture 2" descr="C:\Documents and Settings\user\Local Settings\Temporary Internet Files\Content.IE5\P2HF8LAT\MM900336941[1]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934200" y="0"/>
            <a:ext cx="2001630" cy="1571625"/>
          </a:xfrm>
          <a:prstGeom prst="rect">
            <a:avLst/>
          </a:prstGeom>
          <a:noFill/>
        </p:spPr>
      </p:pic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0" y="1203320"/>
            <a:ext cx="9144000" cy="29854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entury Gothic" pitchFamily="34" charset="0"/>
                <a:ea typeface="Times New Roman" pitchFamily="18" charset="0"/>
                <a:cs typeface="Times New Roman" pitchFamily="18" charset="0"/>
              </a:rPr>
              <a:t>A food chain shows a simple, linear flow of 'who eats who' and therefore the energy and matter that is transferred through the links.</a:t>
            </a:r>
            <a:r>
              <a:rPr lang="en-US" sz="2800" b="1" u="sng" dirty="0" smtClean="0"/>
              <a:t> </a:t>
            </a:r>
            <a:r>
              <a:rPr lang="en-US" sz="2800" b="1" u="sng" dirty="0" smtClean="0">
                <a:latin typeface="Century Gothic" pitchFamily="34" charset="0"/>
              </a:rPr>
              <a:t>The arrow always points in the direction of the energy flow!</a:t>
            </a:r>
            <a:endParaRPr kumimoji="0" lang="en-U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entury Gothic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entury Gothic" pitchFamily="34" charset="0"/>
                <a:ea typeface="Times New Roman" pitchFamily="18" charset="0"/>
                <a:cs typeface="Times New Roman" pitchFamily="18" charset="0"/>
              </a:rPr>
              <a:t>Example: carrot plant  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entury Gothic" pitchFamily="34" charset="0"/>
                <a:ea typeface="Times New Roman" pitchFamily="18" charset="0"/>
                <a:cs typeface="Times New Roman" pitchFamily="18" charset="0"/>
                <a:sym typeface="Wingdings" pitchFamily="2" charset="2"/>
              </a:rPr>
              <a:t>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entury Gothic" pitchFamily="34" charset="0"/>
                <a:ea typeface="Times New Roman" pitchFamily="18" charset="0"/>
                <a:cs typeface="Times New Roman" pitchFamily="18" charset="0"/>
              </a:rPr>
              <a:t>  carrot fly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entury Gothic" pitchFamily="34" charset="0"/>
                <a:ea typeface="Times New Roman" pitchFamily="18" charset="0"/>
                <a:cs typeface="Times New Roman" pitchFamily="18" charset="0"/>
                <a:sym typeface="Wingdings" pitchFamily="2" charset="2"/>
              </a:rPr>
              <a:t>  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entury Gothic" pitchFamily="34" charset="0"/>
                <a:ea typeface="Times New Roman" pitchFamily="18" charset="0"/>
                <a:cs typeface="Times New Roman" pitchFamily="18" charset="0"/>
              </a:rPr>
              <a:t>  fly catcher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entury Gothic" pitchFamily="34" charset="0"/>
                <a:ea typeface="Times New Roman" pitchFamily="18" charset="0"/>
                <a:cs typeface="Times New Roman" pitchFamily="18" charset="0"/>
                <a:sym typeface="Wingdings" pitchFamily="2" charset="2"/>
              </a:rPr>
              <a:t>  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entury Gothic" pitchFamily="34" charset="0"/>
                <a:ea typeface="Times New Roman" pitchFamily="18" charset="0"/>
                <a:cs typeface="Times New Roman" pitchFamily="18" charset="0"/>
              </a:rPr>
              <a:t>   sparrow hawk</a:t>
            </a: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entury Gothic" pitchFamily="34" charset="0"/>
              <a:ea typeface="Times New Roman" pitchFamily="18" charset="0"/>
              <a:cs typeface="Times New Roman" pitchFamily="18" charset="0"/>
              <a:sym typeface="Wingdings" pitchFamily="2" charset="2"/>
            </a:endParaRPr>
          </a:p>
        </p:txBody>
      </p:sp>
      <p:pic>
        <p:nvPicPr>
          <p:cNvPr id="16388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8110" y="3886200"/>
            <a:ext cx="8854440" cy="213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600" y="228600"/>
            <a:ext cx="7772400" cy="914400"/>
          </a:xfrm>
        </p:spPr>
        <p:txBody>
          <a:bodyPr>
            <a:normAutofit fontScale="90000"/>
          </a:bodyPr>
          <a:lstStyle/>
          <a:p>
            <a:r>
              <a:rPr lang="en-US" b="1" dirty="0"/>
              <a:t>What is a food web?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0" y="762000"/>
            <a:ext cx="2438400" cy="57861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/>
              <a:t>A food web is a </a:t>
            </a:r>
            <a:r>
              <a:rPr lang="en-US" sz="3200" dirty="0" smtClean="0"/>
              <a:t>diagram that </a:t>
            </a:r>
            <a:r>
              <a:rPr lang="en-US" sz="3200" dirty="0"/>
              <a:t>shows how food chains are linked together into more complex feeding relationships.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pic>
        <p:nvPicPr>
          <p:cNvPr id="6" name="Picture 9" descr="40_0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62200" y="762000"/>
            <a:ext cx="6781800" cy="586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0"/>
            <a:ext cx="7772400" cy="1470025"/>
          </a:xfrm>
        </p:spPr>
        <p:txBody>
          <a:bodyPr/>
          <a:lstStyle/>
          <a:p>
            <a:r>
              <a:rPr lang="en-US" b="1" dirty="0"/>
              <a:t>Food webs are better than food chains</a:t>
            </a:r>
            <a:endParaRPr lang="en-US" dirty="0"/>
          </a:p>
        </p:txBody>
      </p:sp>
      <p:sp>
        <p:nvSpPr>
          <p:cNvPr id="18433" name="Rectangle 1"/>
          <p:cNvSpPr>
            <a:spLocks noChangeArrowheads="1"/>
          </p:cNvSpPr>
          <p:nvPr/>
        </p:nvSpPr>
        <p:spPr bwMode="auto">
          <a:xfrm>
            <a:off x="0" y="1164134"/>
            <a:ext cx="9144000" cy="56938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entury Gothic" pitchFamily="34" charset="0"/>
                <a:ea typeface="Times New Roman" pitchFamily="18" charset="0"/>
                <a:cs typeface="Times New Roman" pitchFamily="18" charset="0"/>
              </a:rPr>
              <a:t>- They demonstrate much more complex interactions between species within a community or ecosystem.</a:t>
            </a:r>
            <a:b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entury Gothic" pitchFamily="34" charset="0"/>
                <a:ea typeface="Times New Roman" pitchFamily="18" charset="0"/>
                <a:cs typeface="Times New Roman" pitchFamily="18" charset="0"/>
              </a:rPr>
            </a:b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entury Gothic" pitchFamily="34" charset="0"/>
                <a:ea typeface="Times New Roman" pitchFamily="18" charset="0"/>
                <a:cs typeface="Times New Roman" pitchFamily="18" charset="0"/>
              </a:rPr>
              <a:t>- They demonstrate that there is more than one producer supporting a community.</a:t>
            </a:r>
            <a:b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entury Gothic" pitchFamily="34" charset="0"/>
                <a:ea typeface="Times New Roman" pitchFamily="18" charset="0"/>
                <a:cs typeface="Times New Roman" pitchFamily="18" charset="0"/>
              </a:rPr>
            </a:b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entury Gothic" pitchFamily="34" charset="0"/>
                <a:ea typeface="Times New Roman" pitchFamily="18" charset="0"/>
                <a:cs typeface="Times New Roman" pitchFamily="18" charset="0"/>
              </a:rPr>
              <a:t>- They show that a single producer is a food source for many consumers.</a:t>
            </a:r>
            <a:b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entury Gothic" pitchFamily="34" charset="0"/>
                <a:ea typeface="Times New Roman" pitchFamily="18" charset="0"/>
                <a:cs typeface="Times New Roman" pitchFamily="18" charset="0"/>
              </a:rPr>
            </a:b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entury Gothic" pitchFamily="34" charset="0"/>
                <a:ea typeface="Times New Roman" pitchFamily="18" charset="0"/>
                <a:cs typeface="Times New Roman" pitchFamily="18" charset="0"/>
              </a:rPr>
              <a:t>- Demonstrates that a consumer can have many different food sources either on the same or different </a:t>
            </a:r>
            <a:r>
              <a:rPr kumimoji="0" lang="en-US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entury Gothic" pitchFamily="34" charset="0"/>
                <a:ea typeface="Times New Roman" pitchFamily="18" charset="0"/>
                <a:cs typeface="Times New Roman" pitchFamily="18" charset="0"/>
              </a:rPr>
              <a:t>trophic</a:t>
            </a: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entury Gothic" pitchFamily="34" charset="0"/>
                <a:ea typeface="Times New Roman" pitchFamily="18" charset="0"/>
                <a:cs typeface="Times New Roman" pitchFamily="18" charset="0"/>
              </a:rPr>
              <a:t> levels.</a:t>
            </a:r>
            <a:b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entury Gothic" pitchFamily="34" charset="0"/>
                <a:ea typeface="Times New Roman" pitchFamily="18" charset="0"/>
                <a:cs typeface="Times New Roman" pitchFamily="18" charset="0"/>
              </a:rPr>
            </a:b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entury Gothic" pitchFamily="34" charset="0"/>
                <a:ea typeface="Times New Roman" pitchFamily="18" charset="0"/>
                <a:cs typeface="Times New Roman" pitchFamily="18" charset="0"/>
              </a:rPr>
              <a:t>- Demonstrates that a consumer can be an omnivore, feeding as a primary consumer and as a consumer at higher </a:t>
            </a:r>
            <a:r>
              <a:rPr kumimoji="0" lang="en-US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entury Gothic" pitchFamily="34" charset="0"/>
                <a:ea typeface="Times New Roman" pitchFamily="18" charset="0"/>
                <a:cs typeface="Times New Roman" pitchFamily="18" charset="0"/>
              </a:rPr>
              <a:t>trophic</a:t>
            </a: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entury Gothic" pitchFamily="34" charset="0"/>
                <a:ea typeface="Times New Roman" pitchFamily="18" charset="0"/>
                <a:cs typeface="Times New Roman" pitchFamily="18" charset="0"/>
              </a:rPr>
              <a:t> levels.</a:t>
            </a:r>
            <a:endParaRPr kumimoji="0" lang="en-U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"/>
            <a:ext cx="7772400" cy="914400"/>
          </a:xfrm>
        </p:spPr>
        <p:txBody>
          <a:bodyPr/>
          <a:lstStyle/>
          <a:p>
            <a:r>
              <a:rPr lang="en-US" dirty="0" err="1" smtClean="0"/>
              <a:t>Trophic</a:t>
            </a:r>
            <a:r>
              <a:rPr lang="en-US" dirty="0" smtClean="0"/>
              <a:t> levels</a:t>
            </a:r>
            <a:endParaRPr lang="en-US" dirty="0"/>
          </a:p>
        </p:txBody>
      </p:sp>
      <p:sp>
        <p:nvSpPr>
          <p:cNvPr id="19457" name="Rectangle 1"/>
          <p:cNvSpPr>
            <a:spLocks noChangeArrowheads="1"/>
          </p:cNvSpPr>
          <p:nvPr/>
        </p:nvSpPr>
        <p:spPr bwMode="auto">
          <a:xfrm>
            <a:off x="0" y="610136"/>
            <a:ext cx="2209800" cy="62478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entury Gothic" pitchFamily="34" charset="0"/>
                <a:ea typeface="Times New Roman" pitchFamily="18" charset="0"/>
                <a:cs typeface="Times New Roman" pitchFamily="18" charset="0"/>
              </a:rPr>
              <a:t>The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entury Gothic" pitchFamily="34" charset="0"/>
                <a:ea typeface="Times New Roman" pitchFamily="18" charset="0"/>
                <a:cs typeface="Times New Roman" pitchFamily="18" charset="0"/>
              </a:rPr>
              <a:t>trophic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entury Gothic" pitchFamily="34" charset="0"/>
                <a:ea typeface="Times New Roman" pitchFamily="18" charset="0"/>
                <a:cs typeface="Times New Roman" pitchFamily="18" charset="0"/>
              </a:rPr>
              <a:t> level of an organism defines the feeding relationship of an organism to other organisms in a food.</a:t>
            </a:r>
            <a:b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entury Gothic" pitchFamily="34" charset="0"/>
                <a:ea typeface="Times New Roman" pitchFamily="18" charset="0"/>
                <a:cs typeface="Times New Roman" pitchFamily="18" charset="0"/>
              </a:rPr>
            </a:b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entury Gothic" pitchFamily="34" charset="0"/>
                <a:ea typeface="Times New Roman" pitchFamily="18" charset="0"/>
                <a:cs typeface="Times New Roman" pitchFamily="18" charset="0"/>
              </a:rPr>
              <a:t>Eg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entury Gothic" pitchFamily="34" charset="0"/>
                <a:ea typeface="Times New Roman" pitchFamily="18" charset="0"/>
                <a:cs typeface="Times New Roman" pitchFamily="18" charset="0"/>
              </a:rPr>
              <a:t>.</a:t>
            </a:r>
            <a:b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entury Gothic" pitchFamily="34" charset="0"/>
                <a:ea typeface="Times New Roman" pitchFamily="18" charset="0"/>
                <a:cs typeface="Times New Roman" pitchFamily="18" charset="0"/>
              </a:rPr>
            </a:b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entury Gothic" pitchFamily="34" charset="0"/>
                <a:ea typeface="Times New Roman" pitchFamily="18" charset="0"/>
                <a:cs typeface="Times New Roman" pitchFamily="18" charset="0"/>
              </a:rPr>
              <a:t>Producer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entury Gothic" pitchFamily="34" charset="0"/>
                <a:ea typeface="Times New Roman" pitchFamily="18" charset="0"/>
                <a:cs typeface="Times New Roman" pitchFamily="18" charset="0"/>
              </a:rPr>
              <a:t> &gt;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Century Gothic" pitchFamily="34" charset="0"/>
                <a:ea typeface="Times New Roman" pitchFamily="18" charset="0"/>
                <a:cs typeface="Times New Roman" pitchFamily="18" charset="0"/>
              </a:rPr>
              <a:t>Trophic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entury Gothic" pitchFamily="34" charset="0"/>
                <a:ea typeface="Times New Roman" pitchFamily="18" charset="0"/>
                <a:cs typeface="Times New Roman" pitchFamily="18" charset="0"/>
              </a:rPr>
              <a:t> Level 1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entury Gothic" pitchFamily="34" charset="0"/>
                <a:ea typeface="Times New Roman" pitchFamily="18" charset="0"/>
                <a:cs typeface="Times New Roman" pitchFamily="18" charset="0"/>
              </a:rPr>
              <a:t/>
            </a:r>
            <a:b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entury Gothic" pitchFamily="34" charset="0"/>
                <a:ea typeface="Times New Roman" pitchFamily="18" charset="0"/>
                <a:cs typeface="Times New Roman" pitchFamily="18" charset="0"/>
              </a:rPr>
            </a:b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entury Gothic" pitchFamily="34" charset="0"/>
                <a:ea typeface="Times New Roman" pitchFamily="18" charset="0"/>
                <a:cs typeface="Times New Roman" pitchFamily="18" charset="0"/>
              </a:rPr>
              <a:t>Primary Consumer 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entury Gothic" pitchFamily="34" charset="0"/>
                <a:ea typeface="Times New Roman" pitchFamily="18" charset="0"/>
                <a:cs typeface="Times New Roman" pitchFamily="18" charset="0"/>
              </a:rPr>
              <a:t>&gt;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Century Gothic" pitchFamily="34" charset="0"/>
                <a:ea typeface="Times New Roman" pitchFamily="18" charset="0"/>
                <a:cs typeface="Times New Roman" pitchFamily="18" charset="0"/>
              </a:rPr>
              <a:t>Trophic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entury Gothic" pitchFamily="34" charset="0"/>
                <a:ea typeface="Times New Roman" pitchFamily="18" charset="0"/>
                <a:cs typeface="Times New Roman" pitchFamily="18" charset="0"/>
              </a:rPr>
              <a:t> Level 2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entury Gothic" pitchFamily="34" charset="0"/>
                <a:ea typeface="Times New Roman" pitchFamily="18" charset="0"/>
                <a:cs typeface="Times New Roman" pitchFamily="18" charset="0"/>
              </a:rPr>
              <a:t/>
            </a:r>
            <a:b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entury Gothic" pitchFamily="34" charset="0"/>
                <a:ea typeface="Times New Roman" pitchFamily="18" charset="0"/>
                <a:cs typeface="Times New Roman" pitchFamily="18" charset="0"/>
              </a:rPr>
            </a:b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entury Gothic" pitchFamily="34" charset="0"/>
                <a:ea typeface="Times New Roman" pitchFamily="18" charset="0"/>
                <a:cs typeface="Times New Roman" pitchFamily="18" charset="0"/>
              </a:rPr>
              <a:t>Secondary Consumer 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entury Gothic" pitchFamily="34" charset="0"/>
                <a:ea typeface="Times New Roman" pitchFamily="18" charset="0"/>
                <a:cs typeface="Times New Roman" pitchFamily="18" charset="0"/>
              </a:rPr>
              <a:t>&gt;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Century Gothic" pitchFamily="34" charset="0"/>
                <a:ea typeface="Times New Roman" pitchFamily="18" charset="0"/>
                <a:cs typeface="Times New Roman" pitchFamily="18" charset="0"/>
              </a:rPr>
              <a:t>Trophic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entury Gothic" pitchFamily="34" charset="0"/>
                <a:ea typeface="Times New Roman" pitchFamily="18" charset="0"/>
                <a:cs typeface="Times New Roman" pitchFamily="18" charset="0"/>
              </a:rPr>
              <a:t> Level 3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entury Gothic" pitchFamily="34" charset="0"/>
                <a:ea typeface="Times New Roman" pitchFamily="18" charset="0"/>
                <a:cs typeface="Times New Roman" pitchFamily="18" charset="0"/>
              </a:rPr>
              <a:t/>
            </a:r>
            <a:b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entury Gothic" pitchFamily="34" charset="0"/>
                <a:ea typeface="Times New Roman" pitchFamily="18" charset="0"/>
                <a:cs typeface="Times New Roman" pitchFamily="18" charset="0"/>
              </a:rPr>
            </a:b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entury Gothic" pitchFamily="34" charset="0"/>
                <a:ea typeface="Times New Roman" pitchFamily="18" charset="0"/>
                <a:cs typeface="Times New Roman" pitchFamily="18" charset="0"/>
              </a:rPr>
              <a:t>Tertiary Consumer 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entury Gothic" pitchFamily="34" charset="0"/>
                <a:ea typeface="Times New Roman" pitchFamily="18" charset="0"/>
                <a:cs typeface="Times New Roman" pitchFamily="18" charset="0"/>
              </a:rPr>
              <a:t>&gt;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Century Gothic" pitchFamily="34" charset="0"/>
                <a:ea typeface="Times New Roman" pitchFamily="18" charset="0"/>
                <a:cs typeface="Times New Roman" pitchFamily="18" charset="0"/>
              </a:rPr>
              <a:t>Trophic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entury Gothic" pitchFamily="34" charset="0"/>
                <a:ea typeface="Times New Roman" pitchFamily="18" charset="0"/>
                <a:cs typeface="Times New Roman" pitchFamily="18" charset="0"/>
              </a:rPr>
              <a:t> Level 4</a:t>
            </a:r>
            <a:endParaRPr kumimoji="0" lang="en-US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09800" y="914400"/>
            <a:ext cx="6934200" cy="5757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600" y="0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en-US" b="1" dirty="0" smtClean="0"/>
              <a:t>Sunlight </a:t>
            </a:r>
            <a:r>
              <a:rPr lang="en-US" b="1" dirty="0"/>
              <a:t>is the initial energy source for almost all communities.</a:t>
            </a:r>
            <a:endParaRPr lang="en-US" dirty="0"/>
          </a:p>
        </p:txBody>
      </p:sp>
      <p:sp>
        <p:nvSpPr>
          <p:cNvPr id="20481" name="Rectangle 1"/>
          <p:cNvSpPr>
            <a:spLocks noChangeArrowheads="1"/>
          </p:cNvSpPr>
          <p:nvPr/>
        </p:nvSpPr>
        <p:spPr bwMode="auto">
          <a:xfrm>
            <a:off x="0" y="1600200"/>
            <a:ext cx="9144000" cy="39703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entury Gothic" pitchFamily="34" charset="0"/>
                <a:ea typeface="Times New Roman" pitchFamily="18" charset="0"/>
                <a:cs typeface="Times New Roman" pitchFamily="18" charset="0"/>
              </a:rPr>
              <a:t>- Light is the initial energy source for almost all communities.</a:t>
            </a:r>
            <a:b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entury Gothic" pitchFamily="34" charset="0"/>
                <a:ea typeface="Times New Roman" pitchFamily="18" charset="0"/>
                <a:cs typeface="Times New Roman" pitchFamily="18" charset="0"/>
              </a:rPr>
            </a:b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entury Gothic" pitchFamily="34" charset="0"/>
                <a:ea typeface="Times New Roman" pitchFamily="18" charset="0"/>
                <a:cs typeface="Times New Roman" pitchFamily="18" charset="0"/>
              </a:rPr>
              <a:t>- This is because to maintain food webs, food chains, community and all their reactions require energy. </a:t>
            </a:r>
            <a:b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entury Gothic" pitchFamily="34" charset="0"/>
                <a:ea typeface="Times New Roman" pitchFamily="18" charset="0"/>
                <a:cs typeface="Times New Roman" pitchFamily="18" charset="0"/>
              </a:rPr>
            </a:b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entury Gothic" pitchFamily="34" charset="0"/>
                <a:ea typeface="Times New Roman" pitchFamily="18" charset="0"/>
                <a:cs typeface="Times New Roman" pitchFamily="18" charset="0"/>
              </a:rPr>
              <a:t>- This energy is mainly sourced from the sun. </a:t>
            </a:r>
            <a:b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entury Gothic" pitchFamily="34" charset="0"/>
                <a:ea typeface="Times New Roman" pitchFamily="18" charset="0"/>
                <a:cs typeface="Times New Roman" pitchFamily="18" charset="0"/>
              </a:rPr>
            </a:b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entury Gothic" pitchFamily="34" charset="0"/>
                <a:ea typeface="Times New Roman" pitchFamily="18" charset="0"/>
                <a:cs typeface="Times New Roman" pitchFamily="18" charset="0"/>
              </a:rPr>
              <a:t>- The principle trap of sunlight energy is the protein molecule chlorophyll found in the chloroplasts of producers cells.</a:t>
            </a:r>
            <a:endParaRPr kumimoji="0" lang="en-U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24600" y="5143500"/>
            <a:ext cx="2286000" cy="171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600" y="0"/>
            <a:ext cx="7772400" cy="1470025"/>
          </a:xfrm>
        </p:spPr>
        <p:txBody>
          <a:bodyPr/>
          <a:lstStyle/>
          <a:p>
            <a:r>
              <a:rPr lang="en-US" b="1" dirty="0"/>
              <a:t>Energy flow in a food chain</a:t>
            </a:r>
            <a:endParaRPr lang="en-US" dirty="0"/>
          </a:p>
        </p:txBody>
      </p:sp>
      <p:sp>
        <p:nvSpPr>
          <p:cNvPr id="21505" name="Rectangle 1"/>
          <p:cNvSpPr>
            <a:spLocks noChangeArrowheads="1"/>
          </p:cNvSpPr>
          <p:nvPr/>
        </p:nvSpPr>
        <p:spPr bwMode="auto">
          <a:xfrm>
            <a:off x="0" y="2623572"/>
            <a:ext cx="9144000" cy="2677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entury Gothic" pitchFamily="34" charset="0"/>
                <a:ea typeface="Times New Roman" pitchFamily="18" charset="0"/>
                <a:cs typeface="Times New Roman" pitchFamily="18" charset="0"/>
              </a:rPr>
              <a:t>Some energy is transferred from one </a:t>
            </a:r>
            <a:r>
              <a:rPr kumimoji="0" lang="en-US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entury Gothic" pitchFamily="34" charset="0"/>
                <a:ea typeface="Times New Roman" pitchFamily="18" charset="0"/>
                <a:cs typeface="Times New Roman" pitchFamily="18" charset="0"/>
              </a:rPr>
              <a:t>trophic</a:t>
            </a: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entury Gothic" pitchFamily="34" charset="0"/>
                <a:ea typeface="Times New Roman" pitchFamily="18" charset="0"/>
                <a:cs typeface="Times New Roman" pitchFamily="18" charset="0"/>
              </a:rPr>
              <a:t> level to the next.</a:t>
            </a:r>
            <a:endParaRPr kumimoji="0" lang="en-U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entury Gothic" pitchFamily="34" charset="0"/>
                <a:ea typeface="Times New Roman" pitchFamily="18" charset="0"/>
                <a:cs typeface="Times New Roman" pitchFamily="18" charset="0"/>
              </a:rPr>
              <a:t>Energy lost between </a:t>
            </a:r>
            <a:r>
              <a:rPr kumimoji="0" lang="en-US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entury Gothic" pitchFamily="34" charset="0"/>
                <a:ea typeface="Times New Roman" pitchFamily="18" charset="0"/>
                <a:cs typeface="Times New Roman" pitchFamily="18" charset="0"/>
              </a:rPr>
              <a:t>trophic</a:t>
            </a: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entury Gothic" pitchFamily="34" charset="0"/>
                <a:ea typeface="Times New Roman" pitchFamily="18" charset="0"/>
                <a:cs typeface="Times New Roman" pitchFamily="18" charset="0"/>
              </a:rPr>
              <a:t> levels include</a:t>
            </a:r>
            <a:endParaRPr kumimoji="0" lang="en-U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entury Gothic" pitchFamily="34" charset="0"/>
                <a:ea typeface="Times New Roman" pitchFamily="18" charset="0"/>
                <a:cs typeface="Times New Roman" pitchFamily="18" charset="0"/>
              </a:rPr>
              <a:t>-material not consumed</a:t>
            </a:r>
            <a:endParaRPr kumimoji="0" lang="en-U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entury Gothic" pitchFamily="34" charset="0"/>
                <a:ea typeface="Times New Roman" pitchFamily="18" charset="0"/>
                <a:cs typeface="Times New Roman" pitchFamily="18" charset="0"/>
              </a:rPr>
              <a:t>-material not assimilated</a:t>
            </a:r>
            <a:endParaRPr kumimoji="0" lang="en-U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entury Gothic" pitchFamily="34" charset="0"/>
                <a:ea typeface="Times New Roman" pitchFamily="18" charset="0"/>
                <a:cs typeface="Times New Roman" pitchFamily="18" charset="0"/>
              </a:rPr>
              <a:t>-heat lost through cell respiration</a:t>
            </a:r>
            <a:endParaRPr kumimoji="0" lang="en-U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152</TotalTime>
  <Words>823</Words>
  <Application>Microsoft Office PowerPoint</Application>
  <PresentationFormat>On-screen Show (4:3)</PresentationFormat>
  <Paragraphs>75</Paragraphs>
  <Slides>13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4" baseType="lpstr">
      <vt:lpstr>Office Theme</vt:lpstr>
      <vt:lpstr>Ecosystems and communities</vt:lpstr>
      <vt:lpstr>Organisation of life on Earth</vt:lpstr>
      <vt:lpstr>Slide 3</vt:lpstr>
      <vt:lpstr>What is a food chain? </vt:lpstr>
      <vt:lpstr>What is a food web? </vt:lpstr>
      <vt:lpstr>Food webs are better than food chains</vt:lpstr>
      <vt:lpstr>Trophic levels</vt:lpstr>
      <vt:lpstr>Sunlight is the initial energy source for almost all communities.</vt:lpstr>
      <vt:lpstr>Energy flow in a food chain</vt:lpstr>
      <vt:lpstr>Energy transfers are never 100% efficient</vt:lpstr>
      <vt:lpstr>Trophic Pyramids or Energy Pyramids</vt:lpstr>
      <vt:lpstr>Slide 12</vt:lpstr>
      <vt:lpstr>Slide 13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Ecosystems and communities</dc:title>
  <dc:creator>user</dc:creator>
  <cp:lastModifiedBy>user</cp:lastModifiedBy>
  <cp:revision>29</cp:revision>
  <dcterms:created xsi:type="dcterms:W3CDTF">2011-04-03T13:34:11Z</dcterms:created>
  <dcterms:modified xsi:type="dcterms:W3CDTF">2011-04-03T16:06:36Z</dcterms:modified>
</cp:coreProperties>
</file>